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  <p:sldMasterId id="2147483692" r:id="rId2"/>
    <p:sldMasterId id="2147483670" r:id="rId3"/>
    <p:sldMasterId id="2147483681" r:id="rId4"/>
  </p:sldMasterIdLst>
  <p:notesMasterIdLst>
    <p:notesMasterId r:id="rId12"/>
  </p:notesMasterIdLst>
  <p:sldIdLst>
    <p:sldId id="256" r:id="rId5"/>
    <p:sldId id="2904" r:id="rId6"/>
    <p:sldId id="257" r:id="rId7"/>
    <p:sldId id="260" r:id="rId8"/>
    <p:sldId id="2906" r:id="rId9"/>
    <p:sldId id="2908" r:id="rId10"/>
    <p:sldId id="2910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B7A3"/>
    <a:srgbClr val="5BC7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56573" autoAdjust="0"/>
  </p:normalViewPr>
  <p:slideViewPr>
    <p:cSldViewPr snapToGrid="0">
      <p:cViewPr varScale="1">
        <p:scale>
          <a:sx n="29" d="100"/>
          <a:sy n="29" d="100"/>
        </p:scale>
        <p:origin x="1642" y="45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gs" Target="tags/tag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137A7-233C-4615-B57F-82E12C2EF77C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6F9C8-7AB8-4F12-AC78-F03044600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0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Aft>
                <a:spcPts val="0"/>
              </a:spcAft>
            </a:pPr>
            <a:r>
              <a:rPr lang="en-US" b="1" dirty="0">
                <a:effectLst/>
                <a:ea typeface="Calibri" panose="020F0502020204030204" pitchFamily="34" charset="0"/>
              </a:rPr>
              <a:t>Standard: </a:t>
            </a:r>
            <a:endParaRPr lang="en-US" dirty="0">
              <a:effectLst/>
              <a:ea typeface="Arial" panose="020B0604020202020204" pitchFamily="34" charset="0"/>
            </a:endParaRPr>
          </a:p>
          <a:p>
            <a:pPr marL="0" marR="0">
              <a:spcAft>
                <a:spcPts val="0"/>
              </a:spcAft>
            </a:pPr>
            <a:r>
              <a:rPr lang="en-US" sz="1200" dirty="0">
                <a:effectLst/>
                <a:ea typeface="Calibri" panose="020F0502020204030204" pitchFamily="34" charset="0"/>
              </a:rPr>
              <a:t>Essential Concept and/or Skill: Communicate and work productively with others emphasizing collaboration and cultural awareness to produce quality work. </a:t>
            </a:r>
          </a:p>
          <a:p>
            <a:pPr marL="0" marR="0">
              <a:spcAft>
                <a:spcPts val="0"/>
              </a:spcAft>
            </a:pPr>
            <a:endParaRPr lang="en-US" sz="1200" dirty="0">
              <a:effectLst/>
              <a:ea typeface="Arial" panose="020B0604020202020204" pitchFamily="34" charset="0"/>
            </a:endParaRPr>
          </a:p>
          <a:p>
            <a:pPr marL="171450" marR="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u="none" strike="noStrike" dirty="0">
                <a:effectLst/>
                <a:ea typeface="Calibri" panose="020F0502020204030204" pitchFamily="34" charset="0"/>
              </a:rPr>
              <a:t>Interact positively as a team member.</a:t>
            </a:r>
            <a:endParaRPr lang="en-US" sz="1200" u="none" strike="noStrike" dirty="0">
              <a:effectLst/>
              <a:ea typeface="Arial" panose="020B0604020202020204" pitchFamily="34" charset="0"/>
            </a:endParaRPr>
          </a:p>
          <a:p>
            <a:pPr marL="171450" marR="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u="none" strike="noStrike" dirty="0">
                <a:effectLst/>
                <a:ea typeface="Calibri" panose="020F0502020204030204" pitchFamily="34" charset="0"/>
              </a:rPr>
              <a:t>Cooperate with others in a group setting.</a:t>
            </a:r>
            <a:endParaRPr lang="en-US" sz="1200" u="none" strike="noStrike" dirty="0">
              <a:effectLst/>
              <a:ea typeface="Arial" panose="020B0604020202020204" pitchFamily="34" charset="0"/>
            </a:endParaRPr>
          </a:p>
          <a:p>
            <a:pPr marL="171450" marR="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u="none" strike="noStrike" dirty="0">
                <a:effectLst/>
                <a:ea typeface="Calibri" panose="020F0502020204030204" pitchFamily="34" charset="0"/>
              </a:rPr>
              <a:t>Generate ideas with group members.</a:t>
            </a:r>
            <a:endParaRPr lang="en-US" sz="1200" u="none" strike="noStrike" dirty="0">
              <a:effectLst/>
              <a:ea typeface="Arial" panose="020B0604020202020204" pitchFamily="34" charset="0"/>
            </a:endParaRPr>
          </a:p>
          <a:p>
            <a:pPr marL="171450" marR="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u="none" strike="noStrike" dirty="0">
                <a:effectLst/>
                <a:ea typeface="Calibri" panose="020F0502020204030204" pitchFamily="34" charset="0"/>
              </a:rPr>
              <a:t>Are active listeners.</a:t>
            </a:r>
            <a:endParaRPr lang="en-US" sz="1200" u="none" strike="noStrike" dirty="0">
              <a:effectLst/>
              <a:ea typeface="Arial" panose="020B0604020202020204" pitchFamily="34" charset="0"/>
            </a:endParaRPr>
          </a:p>
          <a:p>
            <a:pPr marL="171450" marR="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u="none" strike="noStrike" dirty="0">
                <a:effectLst/>
                <a:ea typeface="Calibri" panose="020F0502020204030204" pitchFamily="34" charset="0"/>
              </a:rPr>
              <a:t>Read and understand information in a variety of forms.</a:t>
            </a:r>
          </a:p>
          <a:p>
            <a:pPr marL="171450" marR="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u="none" strike="noStrike" dirty="0">
                <a:effectLst/>
                <a:ea typeface="Calibri" panose="020F0502020204030204" pitchFamily="34" charset="0"/>
              </a:rPr>
              <a:t>Express ideas.</a:t>
            </a:r>
            <a:endParaRPr lang="en-US" sz="1200" u="none" strike="noStrike" dirty="0">
              <a:effectLst/>
              <a:ea typeface="Arial" panose="020B0604020202020204" pitchFamily="34" charset="0"/>
            </a:endParaRPr>
          </a:p>
          <a:p>
            <a:pPr marL="0" marR="0">
              <a:spcAft>
                <a:spcPts val="0"/>
              </a:spcAft>
            </a:pPr>
            <a:r>
              <a:rPr lang="en-US" sz="1200" b="1" dirty="0">
                <a:effectLst/>
                <a:ea typeface="Arial" panose="020B0604020202020204" pitchFamily="34" charset="0"/>
              </a:rPr>
              <a:t> </a:t>
            </a:r>
            <a:endParaRPr lang="en-US" sz="1200" dirty="0">
              <a:effectLst/>
              <a:ea typeface="Arial" panose="020B0604020202020204" pitchFamily="34" charset="0"/>
            </a:endParaRPr>
          </a:p>
          <a:p>
            <a:pPr marL="0" marR="0">
              <a:spcAft>
                <a:spcPts val="0"/>
              </a:spcAft>
            </a:pPr>
            <a:r>
              <a:rPr lang="en-US" b="1" dirty="0">
                <a:effectLst/>
                <a:ea typeface="Arial" panose="020B0604020202020204" pitchFamily="34" charset="0"/>
              </a:rPr>
              <a:t>Skill: </a:t>
            </a:r>
            <a:endParaRPr lang="en-US" dirty="0">
              <a:effectLst/>
              <a:ea typeface="Arial" panose="020B0604020202020204" pitchFamily="34" charset="0"/>
            </a:endParaRPr>
          </a:p>
          <a:p>
            <a:pPr marL="0" marR="0">
              <a:spcAft>
                <a:spcPts val="0"/>
              </a:spcAft>
            </a:pPr>
            <a:r>
              <a:rPr lang="en-US" sz="1200" dirty="0">
                <a:effectLst/>
                <a:ea typeface="Arial" panose="020B0604020202020204" pitchFamily="34" charset="0"/>
              </a:rPr>
              <a:t>Active listening, express ideas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6F9C8-7AB8-4F12-AC78-F03044600A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89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9AE94A-66EE-4544-82D0-77C07FE343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988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0940C9-6320-4DDC-85BB-BEE3AAC833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206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9AE94A-66EE-4544-82D0-77C07FE343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06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EB42A7-2BF8-43B7-994C-7A1CC36713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486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B8651E-7BCB-46C4-B594-F8CEACEAC7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630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79ECCD-5E5D-4C97-9B46-D30C9B8800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322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4D2585-E7F9-4713-9184-6512374D04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936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214B22-EB2A-4700-A6C3-9739C4F3B4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330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915F51-A154-4E13-AF4E-766A90B3E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297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2E43AA-0310-4A7D-90CC-6A5FFB5908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8294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E880D8-7951-4769-8510-C88135FBF5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780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EB42A7-2BF8-43B7-994C-7A1CC36713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992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0940C9-6320-4DDC-85BB-BEE3AAC833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409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9AE94A-66EE-4544-82D0-77C07FE343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0084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EB42A7-2BF8-43B7-994C-7A1CC36713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8549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B8651E-7BCB-46C4-B594-F8CEACEAC7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3269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79ECCD-5E5D-4C97-9B46-D30C9B8800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9066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4D2585-E7F9-4713-9184-6512374D04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5014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214B22-EB2A-4700-A6C3-9739C4F3B4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4187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915F51-A154-4E13-AF4E-766A90B3E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302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2E43AA-0310-4A7D-90CC-6A5FFB5908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7198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E880D8-7951-4769-8510-C88135FBF5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50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B8651E-7BCB-46C4-B594-F8CEACEAC7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301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0940C9-6320-4DDC-85BB-BEE3AAC833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5039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9AE94A-66EE-4544-82D0-77C07FE343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4194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EB42A7-2BF8-43B7-994C-7A1CC36713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7905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B8651E-7BCB-46C4-B594-F8CEACEAC7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9373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79ECCD-5E5D-4C97-9B46-D30C9B8800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8004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4D2585-E7F9-4713-9184-6512374D04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1357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214B22-EB2A-4700-A6C3-9739C4F3B4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7973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915F51-A154-4E13-AF4E-766A90B3E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8768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2E43AA-0310-4A7D-90CC-6A5FFB5908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9750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E880D8-7951-4769-8510-C88135FBF5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73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79ECCD-5E5D-4C97-9B46-D30C9B8800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1057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0940C9-6320-4DDC-85BB-BEE3AAC833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251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4D2585-E7F9-4713-9184-6512374D04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073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214B22-EB2A-4700-A6C3-9739C4F3B4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77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915F51-A154-4E13-AF4E-766A90B3E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15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2E43AA-0310-4A7D-90CC-6A5FFB5908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160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E880D8-7951-4769-8510-C88135FBF5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68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112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Eras Bold ITC" panose="020B09070305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BC7B5"/>
          </a:solidFill>
          <a:latin typeface="Eras Medium ITC" panose="020B06020305040208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BC7B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BC7B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2744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Eras Bold ITC" panose="020B09070305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BC7B5"/>
          </a:solidFill>
          <a:latin typeface="Eras Medium ITC" panose="020B06020305040208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BC7B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BC7B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5539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Eras Bold ITC" panose="020B09070305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BC7B5"/>
          </a:solidFill>
          <a:latin typeface="Eras Medium ITC" panose="020B06020305040208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BC7B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BC7B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9690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Eras Bold ITC" panose="020B09070305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BC7B5"/>
          </a:solidFill>
          <a:latin typeface="Eras Medium ITC" panose="020B06020305040208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BC7B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BC7B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F72AADC2-9051-4575-A3D1-ED0192B5020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785" y="7099482"/>
            <a:ext cx="3835022" cy="3523352"/>
          </a:xfrm>
          <a:prstGeom prst="rect">
            <a:avLst/>
          </a:prstGeom>
        </p:spPr>
      </p:pic>
      <p:pic>
        <p:nvPicPr>
          <p:cNvPr id="6" name="Picture 5" descr="Logo&#10;&#10;Description automatically generated with low confidence">
            <a:extLst>
              <a:ext uri="{FF2B5EF4-FFF2-40B4-BE49-F238E27FC236}">
                <a16:creationId xmlns:a16="http://schemas.microsoft.com/office/drawing/2014/main" id="{387261E9-8032-4615-94D1-1855894FF3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394" y="1072113"/>
            <a:ext cx="4845980" cy="4833865"/>
          </a:xfrm>
          <a:prstGeom prst="rect">
            <a:avLst/>
          </a:prstGeom>
        </p:spPr>
      </p:pic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DF9E4537-A9EC-4A87-B8D0-522FBDF626A4}"/>
              </a:ext>
            </a:extLst>
          </p:cNvPr>
          <p:cNvSpPr txBox="1">
            <a:spLocks/>
          </p:cNvSpPr>
          <p:nvPr/>
        </p:nvSpPr>
        <p:spPr>
          <a:xfrm>
            <a:off x="4146263" y="952022"/>
            <a:ext cx="7007461" cy="394161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36C25"/>
                </a:solidFill>
                <a:effectLst/>
                <a:uLnTx/>
                <a:uFillTx/>
                <a:latin typeface="Eras Bold ITC" panose="020B0602030504020804" pitchFamily="34" charset="77"/>
                <a:ea typeface="+mn-ea"/>
                <a:cs typeface="+mn-cs"/>
              </a:rPr>
              <a:t>The Orange Frog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4000" b="1" dirty="0">
              <a:solidFill>
                <a:srgbClr val="F36C25"/>
              </a:solidFill>
              <a:latin typeface="Eras Bold ITC" panose="020B0602030504020804" pitchFamily="34" charset="77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36C25"/>
                </a:solidFill>
                <a:effectLst/>
                <a:uLnTx/>
                <a:uFillTx/>
                <a:latin typeface="Eras Bold ITC" panose="020B0602030504020804" pitchFamily="34" charset="77"/>
                <a:ea typeface="+mn-ea"/>
                <a:cs typeface="+mn-cs"/>
              </a:rPr>
              <a:t>The Fun 15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A8E8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3600" dirty="0">
              <a:solidFill>
                <a:srgbClr val="3A8E88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A8E8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566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DCCC6B-0B73-BD48-ACD6-0E551524C77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74488" y="6494463"/>
            <a:ext cx="417512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F30DB1-25A6-F34C-9DC4-5EAE2DCC7563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3A8E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3A8E8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EC9164-5423-5643-B438-BBB174E264A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82725" y="2141538"/>
            <a:ext cx="10709275" cy="47164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>
                <a:solidFill>
                  <a:srgbClr val="F36C25"/>
                </a:solidFill>
                <a:latin typeface="Eras Bold ITC" panose="020B0602030504020804" pitchFamily="34" charset="77"/>
              </a:rPr>
              <a:t>Week </a:t>
            </a:r>
            <a:r>
              <a:rPr lang="en-US" sz="9600" b="1" dirty="0">
                <a:solidFill>
                  <a:srgbClr val="F36C25"/>
                </a:solidFill>
                <a:latin typeface="Eras Bold ITC" panose="020B0602030504020804" pitchFamily="34" charset="77"/>
              </a:rPr>
              <a:t>Four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1584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79D93E-E8E0-475B-B709-581798D1BE39}"/>
              </a:ext>
            </a:extLst>
          </p:cNvPr>
          <p:cNvSpPr txBox="1"/>
          <p:nvPr/>
        </p:nvSpPr>
        <p:spPr>
          <a:xfrm>
            <a:off x="1771269" y="544417"/>
            <a:ext cx="6467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2"/>
                </a:solidFill>
                <a:latin typeface="Eras Bold ITC" panose="020B0907030504020204" pitchFamily="34" charset="0"/>
              </a:rPr>
              <a:t>The Fun Fifteen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5E2B69-DF91-4E7A-9528-D46A2C824657}"/>
              </a:ext>
            </a:extLst>
          </p:cNvPr>
          <p:cNvSpPr txBox="1"/>
          <p:nvPr/>
        </p:nvSpPr>
        <p:spPr>
          <a:xfrm>
            <a:off x="1771269" y="1991684"/>
            <a:ext cx="838584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08019"/>
                </a:solidFill>
                <a:latin typeface="Eras Medium ITC" panose="020B0602030504020804" pitchFamily="34" charset="0"/>
              </a:rPr>
              <a:t>Learning Objective:</a:t>
            </a:r>
          </a:p>
          <a:p>
            <a:r>
              <a:rPr lang="en-US" sz="3200" dirty="0">
                <a:solidFill>
                  <a:srgbClr val="F08019"/>
                </a:solidFill>
                <a:latin typeface="Eras Medium ITC" panose="020B0602030504020804" pitchFamily="34" charset="0"/>
              </a:rPr>
              <a:t> </a:t>
            </a:r>
          </a:p>
          <a:p>
            <a:r>
              <a:rPr lang="en-US" sz="3200" u="sng" dirty="0">
                <a:solidFill>
                  <a:srgbClr val="3A8E8A"/>
                </a:solidFill>
                <a:latin typeface="Eras Medium ITC" panose="020B0602030504020804" pitchFamily="34" charset="0"/>
              </a:rPr>
              <a:t>I can</a:t>
            </a:r>
            <a:r>
              <a:rPr lang="en-US" sz="3200" dirty="0">
                <a:solidFill>
                  <a:srgbClr val="3A8E8A"/>
                </a:solidFill>
                <a:latin typeface="Eras Medium ITC" panose="020B0602030504020804" pitchFamily="34" charset="0"/>
              </a:rPr>
              <a:t> </a:t>
            </a:r>
            <a:r>
              <a:rPr lang="en-US" sz="3200" b="0" dirty="0">
                <a:solidFill>
                  <a:srgbClr val="000000"/>
                </a:solidFill>
                <a:latin typeface="Eras Medium ITC" panose="020B0602030504020804" pitchFamily="34" charset="0"/>
              </a:rPr>
              <a:t>reflect on my 21-day challenge and determine the importance of the Fun Fifteen</a:t>
            </a:r>
          </a:p>
          <a:p>
            <a:endParaRPr lang="en-US" sz="3200" b="0" dirty="0">
              <a:latin typeface="Eras Medium ITC" panose="020B0602030504020804" pitchFamily="34" charset="0"/>
            </a:endParaRPr>
          </a:p>
          <a:p>
            <a:r>
              <a:rPr lang="en-US" sz="3200" u="sng" dirty="0">
                <a:solidFill>
                  <a:srgbClr val="3A8E8A"/>
                </a:solidFill>
                <a:latin typeface="Eras Medium ITC" panose="020B0602030504020804" pitchFamily="34" charset="0"/>
              </a:rPr>
              <a:t>I will</a:t>
            </a:r>
            <a:r>
              <a:rPr lang="en-US" sz="3200" dirty="0">
                <a:solidFill>
                  <a:srgbClr val="3A8E8A"/>
                </a:solidFill>
                <a:latin typeface="Eras Medium ITC" panose="020B0602030504020804" pitchFamily="34" charset="0"/>
              </a:rPr>
              <a:t> </a:t>
            </a:r>
            <a:r>
              <a:rPr lang="en-US" sz="3200" b="0" dirty="0">
                <a:solidFill>
                  <a:srgbClr val="000000"/>
                </a:solidFill>
                <a:latin typeface="Eras Medium ITC" panose="020B0602030504020804" pitchFamily="34" charset="0"/>
              </a:rPr>
              <a:t>discuss the importance of being able to look back and decide if the tactic had an impact on my life or not.</a:t>
            </a:r>
            <a:endParaRPr lang="en-US" sz="4800" b="0" dirty="0">
              <a:solidFill>
                <a:srgbClr val="000000"/>
              </a:solidFill>
              <a:latin typeface="Eras Medium ITC" panose="020B06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515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F21FEA5-DD77-4587-B4A8-AAE93CF4556E}"/>
              </a:ext>
            </a:extLst>
          </p:cNvPr>
          <p:cNvSpPr txBox="1"/>
          <p:nvPr/>
        </p:nvSpPr>
        <p:spPr>
          <a:xfrm>
            <a:off x="4459779" y="1413063"/>
            <a:ext cx="741079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u="none" strike="noStrike" dirty="0">
                <a:solidFill>
                  <a:schemeClr val="accent2"/>
                </a:solidFill>
                <a:effectLst/>
                <a:latin typeface="Eras Medium ITC" panose="020B0602030504020804" pitchFamily="34" charset="0"/>
                <a:ea typeface="Calibri" panose="020F0502020204030204" pitchFamily="34" charset="0"/>
              </a:rPr>
              <a:t>Self Management</a:t>
            </a:r>
            <a:br>
              <a:rPr lang="en-US" sz="3200" u="none" strike="noStrike" dirty="0">
                <a:solidFill>
                  <a:schemeClr val="accent2"/>
                </a:solidFill>
                <a:effectLst/>
                <a:latin typeface="Eras Medium ITC" panose="020B0602030504020804" pitchFamily="34" charset="0"/>
                <a:ea typeface="Calibri" panose="020F0502020204030204" pitchFamily="34" charset="0"/>
              </a:rPr>
            </a:br>
            <a:endParaRPr lang="en-US" sz="3200" u="none" strike="noStrike" dirty="0">
              <a:solidFill>
                <a:schemeClr val="accent2"/>
              </a:solidFill>
              <a:effectLst/>
              <a:latin typeface="Eras Medium ITC" panose="020B0602030504020804" pitchFamily="34" charset="0"/>
              <a:ea typeface="Calibri" panose="020F0502020204030204" pitchFamily="34" charset="0"/>
            </a:endParaRPr>
          </a:p>
          <a:p>
            <a:pPr marL="285750" marR="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u="none" strike="noStrike" dirty="0">
                <a:solidFill>
                  <a:srgbClr val="3FB7A3"/>
                </a:solidFill>
                <a:effectLst/>
                <a:latin typeface="Eras Medium ITC" panose="020B0602030504020804" pitchFamily="34" charset="0"/>
                <a:ea typeface="Calibri" panose="020F0502020204030204" pitchFamily="34" charset="0"/>
              </a:rPr>
              <a:t>Responsible decision making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4155FA4F-C926-40DB-AE1D-14271676CDCD}"/>
              </a:ext>
            </a:extLst>
          </p:cNvPr>
          <p:cNvSpPr txBox="1">
            <a:spLocks/>
          </p:cNvSpPr>
          <p:nvPr/>
        </p:nvSpPr>
        <p:spPr>
          <a:xfrm>
            <a:off x="4438185" y="365125"/>
            <a:ext cx="6715540" cy="7550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Eras Bold ITC" panose="020B0907030504020204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3FB7A3"/>
                </a:solidFill>
              </a:rPr>
              <a:t>Skills</a:t>
            </a:r>
          </a:p>
        </p:txBody>
      </p:sp>
    </p:spTree>
    <p:extLst>
      <p:ext uri="{BB962C8B-B14F-4D97-AF65-F5344CB8AC3E}">
        <p14:creationId xmlns:p14="http://schemas.microsoft.com/office/powerpoint/2010/main" val="3915691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F21FEA5-DD77-4587-B4A8-AAE93CF4556E}"/>
              </a:ext>
            </a:extLst>
          </p:cNvPr>
          <p:cNvSpPr txBox="1"/>
          <p:nvPr/>
        </p:nvSpPr>
        <p:spPr>
          <a:xfrm>
            <a:off x="104775" y="2230785"/>
            <a:ext cx="696350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spcAft>
                <a:spcPts val="0"/>
              </a:spcAft>
            </a:pPr>
            <a:r>
              <a:rPr lang="en-US" sz="3200" b="1" u="none" strike="noStrike" dirty="0">
                <a:solidFill>
                  <a:schemeClr val="accent2"/>
                </a:solidFill>
                <a:effectLst/>
                <a:latin typeface="Eras Medium ITC" panose="020B0602030504020804" pitchFamily="34" charset="0"/>
                <a:ea typeface="Arial" panose="020B0604020202020204" pitchFamily="34" charset="0"/>
              </a:rPr>
              <a:t>“Does anyone remember what it means to reflect?”</a:t>
            </a:r>
          </a:p>
          <a:p>
            <a:pPr marR="0" lvl="0" algn="ctr">
              <a:spcAft>
                <a:spcPts val="0"/>
              </a:spcAft>
            </a:pPr>
            <a:endParaRPr lang="en-US" sz="3200" b="1" dirty="0">
              <a:solidFill>
                <a:schemeClr val="accent2"/>
              </a:solidFill>
              <a:latin typeface="Eras Medium ITC" panose="020B0602030504020804" pitchFamily="34" charset="0"/>
              <a:ea typeface="Arial" panose="020B0604020202020204" pitchFamily="34" charset="0"/>
            </a:endParaRPr>
          </a:p>
          <a:p>
            <a:pPr marR="0" lvl="0" algn="ctr">
              <a:spcAft>
                <a:spcPts val="0"/>
              </a:spcAft>
            </a:pPr>
            <a:r>
              <a:rPr lang="en-US" sz="3200" b="1" u="none" strike="noStrike" dirty="0">
                <a:solidFill>
                  <a:schemeClr val="accent2"/>
                </a:solidFill>
                <a:effectLst/>
                <a:latin typeface="Eras Medium ITC" panose="020B0602030504020804" pitchFamily="34" charset="0"/>
                <a:ea typeface="Arial" panose="020B0604020202020204" pitchFamily="34" charset="0"/>
              </a:rPr>
              <a:t>“What do you remember about other reflection activities we have done”</a:t>
            </a:r>
          </a:p>
        </p:txBody>
      </p:sp>
      <p:pic>
        <p:nvPicPr>
          <p:cNvPr id="4" name="Picture 3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03D4EE34-26F2-4FD8-98C8-850496DFC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025" y="1800225"/>
            <a:ext cx="5064472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82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F21FEA5-DD77-4587-B4A8-AAE93CF4556E}"/>
              </a:ext>
            </a:extLst>
          </p:cNvPr>
          <p:cNvSpPr txBox="1"/>
          <p:nvPr/>
        </p:nvSpPr>
        <p:spPr>
          <a:xfrm>
            <a:off x="4459779" y="1264578"/>
            <a:ext cx="741079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Aft>
                <a:spcPts val="0"/>
              </a:spcAft>
            </a:pPr>
            <a:r>
              <a:rPr lang="en-US" sz="2800" u="none" strike="noStrike" dirty="0">
                <a:solidFill>
                  <a:srgbClr val="3FB7A3"/>
                </a:solidFill>
                <a:effectLst/>
                <a:latin typeface="Eras Medium ITC" panose="020B0602030504020804" pitchFamily="34" charset="0"/>
                <a:ea typeface="Arial" panose="020B0604020202020204" pitchFamily="34" charset="0"/>
              </a:rPr>
              <a:t>Remember, when we reflect back, it can be just like looking in a mirror.  We must think about what we have done, what we have said, and how it has changed our day.  Reflecting on this tactic might be harder since we don’t have a journal to look back on.</a:t>
            </a:r>
          </a:p>
          <a:p>
            <a:pPr marR="0" lvl="0">
              <a:spcAft>
                <a:spcPts val="0"/>
              </a:spcAft>
            </a:pPr>
            <a:endParaRPr lang="en-US" sz="2800" u="none" strike="noStrike" dirty="0">
              <a:solidFill>
                <a:srgbClr val="3FB7A3"/>
              </a:solidFill>
              <a:effectLst/>
              <a:latin typeface="Eras Medium ITC" panose="020B0602030504020804" pitchFamily="34" charset="0"/>
              <a:ea typeface="Arial" panose="020B0604020202020204" pitchFamily="34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4155FA4F-C926-40DB-AE1D-14271676CDCD}"/>
              </a:ext>
            </a:extLst>
          </p:cNvPr>
          <p:cNvSpPr txBox="1">
            <a:spLocks/>
          </p:cNvSpPr>
          <p:nvPr/>
        </p:nvSpPr>
        <p:spPr>
          <a:xfrm>
            <a:off x="4438185" y="365125"/>
            <a:ext cx="6715540" cy="7550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Eras Bold ITC" panose="020B0907030504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Thoughts</a:t>
            </a:r>
          </a:p>
        </p:txBody>
      </p:sp>
      <p:pic>
        <p:nvPicPr>
          <p:cNvPr id="5" name="Picture 4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789E8B8F-A5F7-41CB-9313-DCD7C5BD77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614" y="4053088"/>
            <a:ext cx="4499384" cy="215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813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9572B271-7E77-438A-86A3-A704106F84C4}"/>
              </a:ext>
            </a:extLst>
          </p:cNvPr>
          <p:cNvSpPr txBox="1">
            <a:spLocks/>
          </p:cNvSpPr>
          <p:nvPr/>
        </p:nvSpPr>
        <p:spPr>
          <a:xfrm>
            <a:off x="4428093" y="117564"/>
            <a:ext cx="3295794" cy="135680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Eras Bold ITC" panose="020B0907030504020204" pitchFamily="34" charset="0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rgbClr val="F08019"/>
                </a:solidFill>
              </a:rPr>
              <a:t>Activity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7B4B411A-6276-4C6A-8894-0A1A69CDD702}"/>
              </a:ext>
            </a:extLst>
          </p:cNvPr>
          <p:cNvSpPr txBox="1">
            <a:spLocks/>
          </p:cNvSpPr>
          <p:nvPr/>
        </p:nvSpPr>
        <p:spPr>
          <a:xfrm>
            <a:off x="6815015" y="1474371"/>
            <a:ext cx="5128103" cy="434074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BC7B5"/>
                </a:solidFill>
                <a:latin typeface="Eras Medium ITC" panose="020B06020305040208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BC7B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BC7B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Today, we are going to look back and reflect on the impact of the tactic.  Not only are we going to do that, but we are going to develop a tool that younger grades could use to show their understanding of “The Fun 15”</a:t>
            </a:r>
            <a:endParaRPr lang="en-US" sz="2800" dirty="0"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BA32C9-3C3A-4D95-8311-A18983245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88470">
            <a:off x="1858946" y="1187138"/>
            <a:ext cx="3777915" cy="491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8656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Week 1 Background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eek 2 Background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eek 3 Background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Week 4 Background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266</Words>
  <Application>Microsoft Office PowerPoint</Application>
  <PresentationFormat>Widescreen</PresentationFormat>
  <Paragraphs>36</Paragraphs>
  <Slides>7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Eras Bold ITC</vt:lpstr>
      <vt:lpstr>Eras Medium ITC</vt:lpstr>
      <vt:lpstr>Week 1 Backgrounds</vt:lpstr>
      <vt:lpstr>Week 2 Backgrounds</vt:lpstr>
      <vt:lpstr>Week 3 Backgrounds</vt:lpstr>
      <vt:lpstr>Week 4 Backgrounds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Dowdee</dc:creator>
  <cp:lastModifiedBy>Cody Green</cp:lastModifiedBy>
  <cp:revision>27</cp:revision>
  <dcterms:created xsi:type="dcterms:W3CDTF">2021-03-23T18:25:43Z</dcterms:created>
  <dcterms:modified xsi:type="dcterms:W3CDTF">2022-09-19T18:10:50Z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21E1E6AD-1072-4B0B-8EEB-4891563C76E4</vt:lpwstr>
  </property>
  <property fmtid="{D5CDD505-2E9C-101B-9397-08002B2CF9AE}" pid="3" name="ArticulatePath">
    <vt:lpwstr>H360 - 15 - Wk4 - 0.Leader Slides</vt:lpwstr>
  </property>
</Properties>
</file>